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98" r:id="rId5"/>
    <p:sldId id="302" r:id="rId6"/>
    <p:sldId id="300" r:id="rId7"/>
    <p:sldId id="301" r:id="rId8"/>
    <p:sldId id="304" r:id="rId9"/>
    <p:sldId id="312" r:id="rId10"/>
    <p:sldId id="313" r:id="rId11"/>
    <p:sldId id="297" r:id="rId12"/>
    <p:sldId id="314" r:id="rId13"/>
    <p:sldId id="305" r:id="rId14"/>
    <p:sldId id="308" r:id="rId15"/>
    <p:sldId id="307" r:id="rId16"/>
    <p:sldId id="309" r:id="rId17"/>
    <p:sldId id="31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0" autoAdjust="0"/>
    <p:restoredTop sz="94712" autoAdjust="0"/>
  </p:normalViewPr>
  <p:slideViewPr>
    <p:cSldViewPr snapToGrid="0">
      <p:cViewPr varScale="1">
        <p:scale>
          <a:sx n="101" d="100"/>
          <a:sy n="101" d="100"/>
        </p:scale>
        <p:origin x="424" y="64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10/27/2019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whether</a:t>
            </a:r>
            <a:r>
              <a:rPr lang="en-US" baseline="0" dirty="0" smtClean="0"/>
              <a:t> topic sentence is discussable</a:t>
            </a:r>
          </a:p>
          <a:p>
            <a:r>
              <a:rPr lang="en-US" baseline="0" dirty="0" smtClean="0"/>
              <a:t>Oh! Prove it? </a:t>
            </a:r>
          </a:p>
          <a:p>
            <a:r>
              <a:rPr lang="en-US" baseline="0" dirty="0" smtClean="0"/>
              <a:t>Too Narrow: Students all over the country participate in community service, making valuable contributions to the community. </a:t>
            </a:r>
          </a:p>
          <a:p>
            <a:r>
              <a:rPr lang="en-US" baseline="0" dirty="0" smtClean="0"/>
              <a:t>Too </a:t>
            </a:r>
            <a:r>
              <a:rPr lang="en-US" baseline="0" dirty="0" err="1" smtClean="0"/>
              <a:t>Broad:Our</a:t>
            </a:r>
            <a:r>
              <a:rPr lang="en-US" baseline="0" dirty="0" smtClean="0"/>
              <a:t> school has a community service requirement for graduation.</a:t>
            </a:r>
          </a:p>
          <a:p>
            <a:r>
              <a:rPr lang="en-US" baseline="0" dirty="0" smtClean="0"/>
              <a:t>Effective Topic Sentence: Our school’s community service program has had three positive results.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Golf has a long history.</a:t>
            </a:r>
          </a:p>
          <a:p>
            <a:r>
              <a:rPr lang="en-US" baseline="0" dirty="0" smtClean="0"/>
              <a:t>A good education is the basis of a good life.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3366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9405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r>
              <a:rPr lang="en-US" baseline="0" dirty="0" smtClean="0"/>
              <a:t> Sentence : Working as freelancer is quite beneficial. </a:t>
            </a:r>
          </a:p>
          <a:p>
            <a:r>
              <a:rPr lang="en-US" baseline="0" dirty="0" smtClean="0"/>
              <a:t>Example: In other words you pick the type pf projects you want to work on. </a:t>
            </a:r>
          </a:p>
          <a:p>
            <a:r>
              <a:rPr lang="en-US" baseline="0" dirty="0" smtClean="0"/>
              <a:t>Example: For instance at time there are no projects available and this creates a problem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43483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Japan is going to host the</a:t>
            </a:r>
            <a:r>
              <a:rPr lang="en-US" baseline="0" dirty="0" smtClean="0"/>
              <a:t> 2020 Olympics.</a:t>
            </a:r>
          </a:p>
          <a:p>
            <a:r>
              <a:rPr lang="en-US" baseline="0" dirty="0" smtClean="0"/>
              <a:t>Japan has made efforts to be environmental friendly with the hosting of 2020 Olympics.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82180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Japan is going to host the</a:t>
            </a:r>
            <a:r>
              <a:rPr lang="en-US" baseline="0" dirty="0" smtClean="0"/>
              <a:t> 2020 Olympics.</a:t>
            </a:r>
          </a:p>
          <a:p>
            <a:r>
              <a:rPr lang="en-US" baseline="0" dirty="0" smtClean="0"/>
              <a:t>Japan has made efforts to be environmental friendly with the hosting of 2020 Olympics.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7919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Japan is going to host the</a:t>
            </a:r>
            <a:r>
              <a:rPr lang="en-US" baseline="0" dirty="0" smtClean="0"/>
              <a:t> 2020 Olympics.</a:t>
            </a:r>
          </a:p>
          <a:p>
            <a:r>
              <a:rPr lang="en-US" baseline="0" dirty="0" smtClean="0"/>
              <a:t>Japan has made efforts to be environmental friendly with the hosting of 2020 Olympics.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34445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r>
              <a:rPr lang="en-US" baseline="0" dirty="0" smtClean="0"/>
              <a:t> Sentence : Working as freelancer is quite beneficial. </a:t>
            </a:r>
          </a:p>
          <a:p>
            <a:r>
              <a:rPr lang="en-US" baseline="0" dirty="0" smtClean="0"/>
              <a:t>Example: In other words you pick the type pf projects you want to work on. </a:t>
            </a:r>
          </a:p>
          <a:p>
            <a:r>
              <a:rPr lang="en-US" baseline="0" dirty="0" smtClean="0"/>
              <a:t>Example: For instance at time there are no projects available and this creates a problem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57956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Japan is going to host the</a:t>
            </a:r>
            <a:r>
              <a:rPr lang="en-US" baseline="0" dirty="0" smtClean="0"/>
              <a:t> 2020 Olympics.</a:t>
            </a:r>
          </a:p>
          <a:p>
            <a:r>
              <a:rPr lang="en-US" baseline="0" dirty="0" smtClean="0"/>
              <a:t>Japan has made efforts to be environmental friendly with the hosting of 2020 Olympics.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5830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Japan is going to host the</a:t>
            </a:r>
            <a:r>
              <a:rPr lang="en-US" baseline="0" dirty="0" smtClean="0"/>
              <a:t> 2020 Olympics.</a:t>
            </a:r>
          </a:p>
          <a:p>
            <a:r>
              <a:rPr lang="en-US" baseline="0" dirty="0" smtClean="0"/>
              <a:t>Japan has made efforts to be environmental friendly with the hosting of 2020 Olympics.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39354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47147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500" b="1" i="0" spc="-100" baseline="0" noProof="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r>
              <a:rPr lang="en-US" sz="1200" b="0" i="0" spc="14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  <p:sldLayoutId id="2147483676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" r="208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/>
          <a:lstStyle/>
          <a:p>
            <a:r>
              <a:rPr lang="en-US" dirty="0" smtClean="0"/>
              <a:t>WRITING A CRITIQUE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8991600" cy="580921"/>
          </a:xfrm>
        </p:spPr>
        <p:txBody>
          <a:bodyPr/>
          <a:lstStyle/>
          <a:p>
            <a:r>
              <a:rPr lang="en-US" dirty="0" smtClean="0"/>
              <a:t>Critical Evaluation of Articles, Papers and Books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Desk with computer, phone, books, etc.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Steps for Writing a Critique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780927" y="6370418"/>
            <a:ext cx="1979073" cy="4225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11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45754" cy="6360000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813" y="1360859"/>
            <a:ext cx="5656290" cy="4716237"/>
          </a:xfrm>
          <a:solidFill>
            <a:schemeClr val="bg1"/>
          </a:solidFill>
        </p:spPr>
        <p:txBody>
          <a:bodyPr anchor="ctr"/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Review different aspects of the text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Identify the main idea/purpose 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Discuss the arguments &amp; supporting ideas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Reviewing the validity of the evidence 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Explain the conclusion reached 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On which basis has the writer made that claim </a:t>
            </a: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284814" y="442050"/>
            <a:ext cx="5656289" cy="994454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Analyze the Text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12" y="1312643"/>
            <a:ext cx="3932515" cy="755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780927" y="6370418"/>
            <a:ext cx="1979073" cy="4225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3" y="0"/>
            <a:ext cx="12107327" cy="6371351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8273" y="1585712"/>
            <a:ext cx="5656290" cy="4716237"/>
          </a:xfrm>
          <a:solidFill>
            <a:schemeClr val="bg1"/>
          </a:solidFill>
        </p:spPr>
        <p:txBody>
          <a:bodyPr anchor="ctr"/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Comment on the content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</a:rPr>
              <a:t>How is it written?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Consider these aspects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sz="1800" dirty="0" smtClean="0"/>
              <a:t>Is the argument logical?</a:t>
            </a:r>
          </a:p>
          <a:p>
            <a:pPr lvl="1"/>
            <a:r>
              <a:rPr lang="en-US" sz="1800" dirty="0" smtClean="0"/>
              <a:t>Is the text well organized and easy to understand?</a:t>
            </a:r>
            <a:endParaRPr lang="en-US" sz="1800" dirty="0" smtClean="0"/>
          </a:p>
          <a:p>
            <a:pPr lvl="1"/>
            <a:r>
              <a:rPr lang="en-US" sz="1800" dirty="0" smtClean="0"/>
              <a:t>Are the facts accurate?</a:t>
            </a:r>
            <a:endParaRPr lang="en-US" sz="1800" dirty="0" smtClean="0"/>
          </a:p>
          <a:p>
            <a:pPr lvl="1"/>
            <a:r>
              <a:rPr lang="en-US" sz="1800" dirty="0" smtClean="0"/>
              <a:t>Do the supporting ideas support the main point?</a:t>
            </a:r>
          </a:p>
          <a:p>
            <a:pPr lvl="1"/>
            <a:r>
              <a:rPr lang="en-US" sz="1800" dirty="0" smtClean="0"/>
              <a:t>Is the argument sufficient?</a:t>
            </a:r>
            <a:endParaRPr lang="en-US" sz="1800" dirty="0" smtClean="0"/>
          </a:p>
          <a:p>
            <a:pPr marL="0" indent="0">
              <a:buNone/>
            </a:pP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6438274" y="742013"/>
            <a:ext cx="5656289" cy="1079292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Evaluate the Text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048" y="1686392"/>
            <a:ext cx="3932515" cy="755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780927" y="6370418"/>
            <a:ext cx="1979073" cy="4225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0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360000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813" y="1360859"/>
            <a:ext cx="5656290" cy="4716237"/>
          </a:xfrm>
          <a:solidFill>
            <a:schemeClr val="bg1"/>
          </a:solidFill>
        </p:spPr>
        <p:txBody>
          <a:bodyPr anchor="ctr"/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Prepare an outline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Development of your critique</a:t>
            </a:r>
          </a:p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Introduction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Title, Author &amp; Date of Publication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Identify why the author has written the text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Thesis Statement</a:t>
            </a:r>
          </a:p>
          <a:p>
            <a:pPr lvl="2"/>
            <a:r>
              <a:rPr lang="en-US" b="1" dirty="0" smtClean="0">
                <a:solidFill>
                  <a:schemeClr val="tx1"/>
                </a:solidFill>
              </a:rPr>
              <a:t>Your position on the issue 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Summary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Briefly outline the main ideas of the text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Answer the 5W’s &amp; 1H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284814" y="442050"/>
            <a:ext cx="5656289" cy="994454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Follow the Essay Format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12" y="1312643"/>
            <a:ext cx="3932515" cy="755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780927" y="6370418"/>
            <a:ext cx="1979073" cy="4225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4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349" y="1"/>
            <a:ext cx="12343349" cy="6360000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813" y="1360859"/>
            <a:ext cx="5656290" cy="4716237"/>
          </a:xfrm>
          <a:solidFill>
            <a:schemeClr val="bg1"/>
          </a:solidFill>
        </p:spPr>
        <p:txBody>
          <a:bodyPr anchor="ctr"/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Analysis (Main Body)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Critically discuss</a:t>
            </a:r>
          </a:p>
          <a:p>
            <a:pPr lvl="2"/>
            <a:r>
              <a:rPr lang="en-US" b="1" dirty="0" smtClean="0">
                <a:solidFill>
                  <a:schemeClr val="tx1"/>
                </a:solidFill>
              </a:rPr>
              <a:t>What you like and don’t like</a:t>
            </a:r>
          </a:p>
          <a:p>
            <a:pPr lvl="2"/>
            <a:r>
              <a:rPr lang="en-US" b="1" dirty="0" smtClean="0">
                <a:solidFill>
                  <a:schemeClr val="tx1"/>
                </a:solidFill>
              </a:rPr>
              <a:t>Explain ideas with specific examples</a:t>
            </a:r>
          </a:p>
          <a:p>
            <a:pPr lvl="2"/>
            <a:r>
              <a:rPr lang="en-US" b="1" dirty="0" smtClean="0">
                <a:solidFill>
                  <a:schemeClr val="tx1"/>
                </a:solidFill>
              </a:rPr>
              <a:t>Assess whether the author was able to achieve their goal </a:t>
            </a:r>
          </a:p>
          <a:p>
            <a:pPr lvl="2"/>
            <a:r>
              <a:rPr lang="en-US" b="1" dirty="0" smtClean="0">
                <a:solidFill>
                  <a:schemeClr val="tx1"/>
                </a:solidFill>
              </a:rPr>
              <a:t>Made up of several paragraphs </a:t>
            </a:r>
          </a:p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Conclusion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Restate your Thesis 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Summarize your main ideas </a:t>
            </a:r>
          </a:p>
          <a:p>
            <a:pPr lvl="2"/>
            <a:r>
              <a:rPr lang="en-US" b="1" dirty="0" smtClean="0">
                <a:solidFill>
                  <a:schemeClr val="tx1"/>
                </a:solidFill>
              </a:rPr>
              <a:t>Include a call to action for the reader</a:t>
            </a:r>
          </a:p>
          <a:p>
            <a:pPr marL="266700" lvl="1" indent="0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284814" y="442050"/>
            <a:ext cx="5656289" cy="994454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Follow the Essay Format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12" y="1312643"/>
            <a:ext cx="3932515" cy="755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780927" y="6370418"/>
            <a:ext cx="1979073" cy="4225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4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5" r="14075"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Writing a Critique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4787900"/>
            <a:ext cx="4648200" cy="610213"/>
          </a:xfrm>
        </p:spPr>
        <p:txBody>
          <a:bodyPr/>
          <a:lstStyle/>
          <a:p>
            <a:r>
              <a:rPr lang="en-US" dirty="0" smtClean="0"/>
              <a:t>Analyzing an argument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830"/>
            <a:ext cx="5472000" cy="4621282"/>
          </a:xfrm>
        </p:spPr>
        <p:txBody>
          <a:bodyPr anchor="t"/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Critique</a:t>
            </a:r>
            <a:endParaRPr lang="en-US" sz="24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sz="1800" dirty="0" smtClean="0"/>
              <a:t>Short paper/ essay </a:t>
            </a:r>
            <a:endParaRPr lang="en-US" sz="1800" dirty="0" smtClean="0"/>
          </a:p>
          <a:p>
            <a:pPr lvl="2"/>
            <a:r>
              <a:rPr lang="en-US" sz="1600" dirty="0">
                <a:solidFill>
                  <a:schemeClr val="accent1"/>
                </a:solidFill>
              </a:rPr>
              <a:t>About a book, research paper, essay or visuals</a:t>
            </a:r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Includes summary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sz="1800" dirty="0" smtClean="0"/>
              <a:t>Authors ideas </a:t>
            </a:r>
            <a:endParaRPr lang="en-US" sz="1800" dirty="0" smtClean="0"/>
          </a:p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Critica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l Evaluation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Arguments set forth </a:t>
            </a:r>
            <a:endParaRPr lang="en-US" dirty="0" smtClean="0"/>
          </a:p>
          <a:p>
            <a:pPr lvl="2"/>
            <a:r>
              <a:rPr lang="en-US" sz="1600" dirty="0" smtClean="0">
                <a:solidFill>
                  <a:schemeClr val="accent1"/>
                </a:solidFill>
              </a:rPr>
              <a:t>What ideas were talked about?</a:t>
            </a:r>
          </a:p>
          <a:p>
            <a:pPr lvl="2"/>
            <a:r>
              <a:rPr lang="en-US" sz="1600" dirty="0" smtClean="0">
                <a:solidFill>
                  <a:schemeClr val="accent1"/>
                </a:solidFill>
              </a:rPr>
              <a:t>Impact of those ideas?</a:t>
            </a:r>
            <a:endParaRPr lang="en-US" sz="1600" dirty="0" smtClean="0">
              <a:solidFill>
                <a:schemeClr val="accent1"/>
              </a:solidFill>
            </a:endParaRPr>
          </a:p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Assessment of 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sz="1800" dirty="0" smtClean="0"/>
              <a:t>Strengths </a:t>
            </a:r>
            <a:r>
              <a:rPr lang="en-US" sz="1800" dirty="0" smtClean="0"/>
              <a:t>&amp; Weakness </a:t>
            </a:r>
          </a:p>
          <a:p>
            <a:pPr lvl="2"/>
            <a:r>
              <a:rPr lang="en-US" sz="1600" dirty="0">
                <a:solidFill>
                  <a:schemeClr val="accent1"/>
                </a:solidFill>
              </a:rPr>
              <a:t>Critique can be positive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628" y="6371350"/>
            <a:ext cx="1981372" cy="42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2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71351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951875"/>
            <a:ext cx="5331718" cy="4716237"/>
          </a:xfrm>
          <a:solidFill>
            <a:schemeClr val="bg1"/>
          </a:solidFill>
        </p:spPr>
        <p:txBody>
          <a:bodyPr anchor="ctr"/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Exercise in evaluation</a:t>
            </a:r>
            <a:endParaRPr lang="en-US" sz="24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sz="1800" dirty="0" smtClean="0"/>
              <a:t>Judging any work </a:t>
            </a:r>
            <a:endParaRPr lang="en-US" sz="1800" dirty="0" smtClean="0"/>
          </a:p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Improving written skills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sz="1800" dirty="0" smtClean="0"/>
              <a:t>Looking at others work </a:t>
            </a:r>
            <a:endParaRPr lang="en-US" sz="1800" dirty="0" smtClean="0"/>
          </a:p>
          <a:p>
            <a:pPr lvl="1"/>
            <a:r>
              <a:rPr lang="en-US" sz="1800" dirty="0" smtClean="0"/>
              <a:t>Identifying areas of improvement </a:t>
            </a:r>
            <a:endParaRPr lang="en-US" sz="1800" dirty="0" smtClean="0"/>
          </a:p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Increasing Comprehension 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sz="1800" dirty="0" smtClean="0"/>
              <a:t>Understand the nuances of the text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6535710" y="2189802"/>
            <a:ext cx="5656289" cy="1797582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Why Write a Critique?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710" y="3987384"/>
            <a:ext cx="5656290" cy="4571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780927" y="6370418"/>
            <a:ext cx="1979073" cy="4225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6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" r="202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4903599" cy="1958400"/>
          </a:xfrm>
        </p:spPr>
        <p:txBody>
          <a:bodyPr/>
          <a:lstStyle/>
          <a:p>
            <a:r>
              <a:rPr lang="en-US" sz="5400" dirty="0" smtClean="0"/>
              <a:t>Getting Ready to Write a Critique</a:t>
            </a:r>
            <a:endParaRPr lang="en-US" sz="5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4902200" cy="1100565"/>
          </a:xfrm>
        </p:spPr>
        <p:txBody>
          <a:bodyPr/>
          <a:lstStyle/>
          <a:p>
            <a:r>
              <a:rPr lang="en-US" dirty="0" smtClean="0"/>
              <a:t>Steps &amp; Strategies for writing an Effective Critique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780927" y="6370418"/>
            <a:ext cx="1979073" cy="4225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1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86187"/>
            <a:ext cx="11340000" cy="1033062"/>
          </a:xfrm>
          <a:solidFill>
            <a:schemeClr val="tx1"/>
          </a:solidFill>
        </p:spPr>
        <p:txBody>
          <a:bodyPr anchor="ctr"/>
          <a:lstStyle/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Read Text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74B9A6-D55C-478C-8D92-D0BFBCD7B5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1413" y="4484234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75343-79F8-46AA-B56E-932984AB75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Highlight Points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6F98B-6BF9-4D0F-B7E7-561F064602F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Questioning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0322F4-E79A-4E4D-98CA-2DC1692F90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61850" y="4484234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694D25-DE51-4F33-9ED7-7D9F4891DD9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771850" y="4605832"/>
            <a:ext cx="1980000" cy="720000"/>
          </a:xfrm>
        </p:spPr>
        <p:txBody>
          <a:bodyPr/>
          <a:lstStyle/>
          <a:p>
            <a:r>
              <a:rPr lang="en-US" dirty="0" smtClean="0"/>
              <a:t>Think &amp; Question 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smtClean="0"/>
              <a:t>Re-Read Text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C27E82-D5C7-4AE4-BAF3-5DBB12CA08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01900" y="4484234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04944-6423-4C0F-ABB0-9CF01A05FD9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11900" y="4605832"/>
            <a:ext cx="1980000" cy="720000"/>
          </a:xfrm>
        </p:spPr>
        <p:txBody>
          <a:bodyPr/>
          <a:lstStyle/>
          <a:p>
            <a:r>
              <a:rPr lang="en-US" dirty="0" smtClean="0"/>
              <a:t>Re-read the Material 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F93F76-B979-4659-9F60-ADD378371A4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smtClean="0"/>
              <a:t>Summarize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3BE7D2-4C35-4BA9-9A98-1A6E17A84A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41950" y="4484234"/>
            <a:ext cx="1800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9E7FC2-4098-49F6-8F55-7D42A85A40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51950" y="4605832"/>
            <a:ext cx="1980000" cy="720000"/>
          </a:xfrm>
        </p:spPr>
        <p:txBody>
          <a:bodyPr/>
          <a:lstStyle/>
          <a:p>
            <a:r>
              <a:rPr lang="en-US" dirty="0" smtClean="0"/>
              <a:t>List Main </a:t>
            </a:r>
            <a:r>
              <a:rPr lang="en-US" dirty="0"/>
              <a:t>P</a:t>
            </a:r>
            <a:r>
              <a:rPr lang="en-US" dirty="0" smtClean="0"/>
              <a:t>oints 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979D46-D664-4267-B673-E6B048C084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882000" y="4484234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11578AB-8F47-4648-B827-D4367249BDB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792000" y="4605832"/>
            <a:ext cx="1980000" cy="720000"/>
          </a:xfrm>
        </p:spPr>
        <p:txBody>
          <a:bodyPr/>
          <a:lstStyle/>
          <a:p>
            <a:r>
              <a:rPr lang="en-US" dirty="0" smtClean="0"/>
              <a:t>Other Perspectives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4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3" r="16693"/>
          <a:stretch>
            <a:fillRect/>
          </a:stretch>
        </p:blipFill>
        <p:spPr/>
      </p:pic>
      <p:pic>
        <p:nvPicPr>
          <p:cNvPr id="25" name="Picture Placeholder 24"/>
          <p:cNvPicPr>
            <a:picLocks noGrp="1" noChangeAspect="1"/>
          </p:cNvPicPr>
          <p:nvPr>
            <p:ph type="pic" sz="quarter" idx="4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" r="1803"/>
          <a:stretch>
            <a:fillRect/>
          </a:stretch>
        </p:blipFill>
        <p:spPr/>
      </p:pic>
      <p:pic>
        <p:nvPicPr>
          <p:cNvPr id="31" name="Picture Placeholder 30"/>
          <p:cNvPicPr>
            <a:picLocks noGrp="1" noChangeAspect="1"/>
          </p:cNvPicPr>
          <p:nvPr>
            <p:ph type="pic" sz="quarter" idx="4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8" r="14428"/>
          <a:stretch>
            <a:fillRect/>
          </a:stretch>
        </p:blipFill>
        <p:spPr/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6365903"/>
            <a:ext cx="12192000" cy="420660"/>
          </a:xfrm>
          <a:prstGeom prst="rect">
            <a:avLst/>
          </a:prstGeom>
        </p:spPr>
      </p:pic>
      <p:pic>
        <p:nvPicPr>
          <p:cNvPr id="16" name="Picture Placeholder 15"/>
          <p:cNvPicPr>
            <a:picLocks noGrp="1" noChangeAspect="1"/>
          </p:cNvPicPr>
          <p:nvPr>
            <p:ph type="pic" sz="quarter" idx="4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3" r="21893"/>
          <a:stretch>
            <a:fillRect/>
          </a:stretch>
        </p:blipFill>
        <p:spPr/>
      </p:pic>
      <p:pic>
        <p:nvPicPr>
          <p:cNvPr id="18" name="Picture Placeholder 17"/>
          <p:cNvPicPr>
            <a:picLocks noGrp="1" noChangeAspect="1"/>
          </p:cNvPicPr>
          <p:nvPr>
            <p:ph type="pic" sz="quarter" idx="4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r="167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4637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5" y="0"/>
            <a:ext cx="12034345" cy="6371351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8273" y="1585712"/>
            <a:ext cx="5656290" cy="4716237"/>
          </a:xfrm>
          <a:solidFill>
            <a:schemeClr val="bg1"/>
          </a:solidFill>
        </p:spPr>
        <p:txBody>
          <a:bodyPr anchor="ctr"/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Read the text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</a:rPr>
              <a:t>List down important details </a:t>
            </a:r>
          </a:p>
          <a:p>
            <a:pPr lvl="2"/>
            <a:r>
              <a:rPr lang="en-US" sz="1600" dirty="0" smtClean="0">
                <a:solidFill>
                  <a:schemeClr val="tx1"/>
                </a:solidFill>
              </a:rPr>
              <a:t>Author</a:t>
            </a:r>
          </a:p>
          <a:p>
            <a:pPr lvl="2"/>
            <a:r>
              <a:rPr lang="en-US" sz="1600" dirty="0" smtClean="0">
                <a:solidFill>
                  <a:schemeClr val="tx1"/>
                </a:solidFill>
              </a:rPr>
              <a:t>Title </a:t>
            </a:r>
          </a:p>
          <a:p>
            <a:pPr lvl="2"/>
            <a:r>
              <a:rPr lang="en-US" sz="1600" dirty="0" smtClean="0">
                <a:solidFill>
                  <a:schemeClr val="tx1"/>
                </a:solidFill>
              </a:rPr>
              <a:t>Date of Publication</a:t>
            </a:r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Highlight important points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6438274" y="742013"/>
            <a:ext cx="5656289" cy="1079292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Read the Text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048" y="1686392"/>
            <a:ext cx="3932515" cy="755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780927" y="6370418"/>
            <a:ext cx="1979073" cy="4225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3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2" y="1"/>
            <a:ext cx="11855668" cy="6360000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813" y="1360859"/>
            <a:ext cx="5656290" cy="4716237"/>
          </a:xfrm>
          <a:solidFill>
            <a:schemeClr val="bg1"/>
          </a:solidFill>
        </p:spPr>
        <p:txBody>
          <a:bodyPr anchor="ctr"/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Think about the different aspects </a:t>
            </a:r>
          </a:p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Ask yourself questions</a:t>
            </a:r>
          </a:p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Establish these aspects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The main point the author is making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What evidence is being provided to support that argument?</a:t>
            </a: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284814" y="442050"/>
            <a:ext cx="5656289" cy="994454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Question about the Text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12" y="1312643"/>
            <a:ext cx="3932515" cy="755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780927" y="6370418"/>
            <a:ext cx="1979073" cy="4225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2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6" r="18146"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/>
          <a:lstStyle/>
          <a:p>
            <a:r>
              <a:rPr lang="en-US" sz="4400" dirty="0" smtClean="0"/>
              <a:t>Re-Read the Text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7960" y="4067503"/>
            <a:ext cx="5472000" cy="214341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Understand what the text states</a:t>
            </a:r>
            <a:endParaRPr lang="en-US" sz="2400" dirty="0"/>
          </a:p>
          <a:p>
            <a:r>
              <a:rPr lang="en-US" dirty="0" smtClean="0">
                <a:solidFill>
                  <a:srgbClr val="00B0F0"/>
                </a:solidFill>
              </a:rPr>
              <a:t>Review key points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 smtClean="0">
                <a:solidFill>
                  <a:srgbClr val="00B0F0"/>
                </a:solidFill>
              </a:rPr>
              <a:t>Research any reference that is not known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780927" y="6370418"/>
            <a:ext cx="1979073" cy="4225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8" y="1"/>
            <a:ext cx="11943954" cy="6360000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813" y="1360859"/>
            <a:ext cx="5656290" cy="4716237"/>
          </a:xfrm>
          <a:solidFill>
            <a:schemeClr val="bg1"/>
          </a:solidFill>
        </p:spPr>
        <p:txBody>
          <a:bodyPr anchor="ctr"/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Analyze the text</a:t>
            </a:r>
          </a:p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Look at things from different perspectives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How do the author’s ideas compare to other authors ideas who have worked on the same topic?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Do you agree or disagree with the author?</a:t>
            </a:r>
          </a:p>
          <a:p>
            <a:pPr lvl="2"/>
            <a:r>
              <a:rPr lang="en-US" b="1" dirty="0" smtClean="0">
                <a:solidFill>
                  <a:schemeClr val="tx1"/>
                </a:solidFill>
              </a:rPr>
              <a:t>State why</a:t>
            </a:r>
          </a:p>
          <a:p>
            <a:pPr lvl="2"/>
            <a:r>
              <a:rPr lang="en-US" b="1" dirty="0" smtClean="0">
                <a:solidFill>
                  <a:schemeClr val="tx1"/>
                </a:solidFill>
              </a:rPr>
              <a:t>Back ideas with evidence</a:t>
            </a:r>
          </a:p>
          <a:p>
            <a:pPr marL="0" indent="0">
              <a:buNone/>
            </a:pP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284814" y="442050"/>
            <a:ext cx="5656289" cy="994454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Think about other Perspectives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12" y="1312643"/>
            <a:ext cx="3932515" cy="755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780927" y="6370418"/>
            <a:ext cx="1979073" cy="4225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1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DB5DD7-8DCC-4069-9EB3-5D0981866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90D0D0-7C1D-47FF-A2F0-9937AA567A3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Bright business presentation</Template>
  <TotalTime>0</TotalTime>
  <Words>758</Words>
  <Application>Microsoft Office PowerPoint</Application>
  <PresentationFormat>Widescreen</PresentationFormat>
  <Paragraphs>153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Candara</vt:lpstr>
      <vt:lpstr>Corbel</vt:lpstr>
      <vt:lpstr>Times New Roman</vt:lpstr>
      <vt:lpstr>Office Theme</vt:lpstr>
      <vt:lpstr>WRITING A CRITIQUE</vt:lpstr>
      <vt:lpstr>Writing a Critique</vt:lpstr>
      <vt:lpstr>PowerPoint Presentation</vt:lpstr>
      <vt:lpstr>Getting Ready to Write a Critique</vt:lpstr>
      <vt:lpstr>PowerPoint Presentation</vt:lpstr>
      <vt:lpstr>PowerPoint Presentation</vt:lpstr>
      <vt:lpstr>PowerPoint Presentation</vt:lpstr>
      <vt:lpstr>Re-Read the Text</vt:lpstr>
      <vt:lpstr>PowerPoint Presentation</vt:lpstr>
      <vt:lpstr>Steps for Writing a Critique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2019-10-27T18:14:46Z</dcterms:created>
  <dcterms:modified xsi:type="dcterms:W3CDTF">2019-10-28T03:25:22Z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